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463" r:id="rId2"/>
    <p:sldId id="472" r:id="rId3"/>
    <p:sldId id="479" r:id="rId4"/>
    <p:sldId id="480" r:id="rId5"/>
    <p:sldId id="481" r:id="rId6"/>
    <p:sldId id="482" r:id="rId7"/>
    <p:sldId id="47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598" autoAdjust="0"/>
  </p:normalViewPr>
  <p:slideViewPr>
    <p:cSldViewPr snapToGrid="0">
      <p:cViewPr varScale="1">
        <p:scale>
          <a:sx n="81" d="100"/>
          <a:sy n="81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3E2AFA-4D1A-46F1-91D3-E3DE30367A6F}" type="datetimeFigureOut">
              <a:rPr lang="en-US" smtClean="0"/>
              <a:t>1/14/2022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9A6B09-139A-4488-B1D3-FD1D5D1DB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839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74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33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74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5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00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9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1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833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1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98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14.1.2022.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/>
              <a:t>Unit </a:t>
            </a:r>
            <a:r>
              <a:rPr lang="hr-HR" sz="2800" dirty="0"/>
              <a:t>3</a:t>
            </a:r>
            <a:r>
              <a:rPr lang="en-US" sz="2800" dirty="0"/>
              <a:t>: </a:t>
            </a:r>
            <a:r>
              <a:rPr lang="hr-HR" sz="2800" dirty="0" err="1"/>
              <a:t>Self-check</a:t>
            </a:r>
            <a:r>
              <a:rPr lang="hr-HR" sz="2800" dirty="0"/>
              <a:t> 3</a:t>
            </a:r>
            <a:br>
              <a:rPr lang="hr-HR" sz="2800" dirty="0"/>
            </a:br>
            <a:br>
              <a:rPr lang="hr-HR" sz="2800" dirty="0"/>
            </a:b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DF726-47E0-4EC3-AB65-9DB957377ABC}"/>
              </a:ext>
            </a:extLst>
          </p:cNvPr>
          <p:cNvSpPr txBox="1"/>
          <p:nvPr/>
        </p:nvSpPr>
        <p:spPr>
          <a:xfrm>
            <a:off x="879849" y="1361767"/>
            <a:ext cx="4142091" cy="1388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ovoj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ćeš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lekciji ponoviti nastavne sadržaje </a:t>
            </a:r>
            <a:r>
              <a:rPr lang="hr-HR" sz="2000" dirty="0" err="1">
                <a:solidFill>
                  <a:prstClr val="white"/>
                </a:solidFill>
                <a:latin typeface="Calibri" panose="020F0502020204030204"/>
              </a:rPr>
              <a:t>Unit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3 i provjeriti ostvarenost obrazovnih ishoda.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1A80D89-E31C-4ECD-9E7A-06E274AB0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5691" y="2621749"/>
            <a:ext cx="2716578" cy="355153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875F61-9DAD-4472-B100-2960D2DA3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0076" y="493500"/>
            <a:ext cx="3514724" cy="4351338"/>
          </a:xfrm>
        </p:spPr>
        <p:txBody>
          <a:bodyPr>
            <a:normAutofit lnSpcReduction="10000"/>
          </a:bodyPr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workbook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64 </a:t>
            </a:r>
            <a:r>
              <a:rPr lang="hr-HR" dirty="0" err="1"/>
              <a:t>and</a:t>
            </a:r>
            <a:r>
              <a:rPr lang="hr-HR" dirty="0"/>
              <a:t> 65</a:t>
            </a:r>
          </a:p>
          <a:p>
            <a:r>
              <a:rPr lang="hr-HR" dirty="0"/>
              <a:t>Do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tasks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check</a:t>
            </a:r>
            <a:r>
              <a:rPr lang="hr-HR" dirty="0"/>
              <a:t>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results</a:t>
            </a:r>
            <a:r>
              <a:rPr lang="hr-HR" dirty="0"/>
              <a:t> on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next</a:t>
            </a:r>
            <a:r>
              <a:rPr lang="hr-HR" dirty="0"/>
              <a:t> </a:t>
            </a:r>
            <a:r>
              <a:rPr lang="hr-HR" dirty="0" err="1"/>
              <a:t>slides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Riješi zadatke na 64. i 65. stranici u radnoj bilježnici i provjeri rješenja na sljedećim slajdovima.</a:t>
            </a:r>
            <a:r>
              <a:rPr lang="hr-H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98A4B4-901A-44D9-A6BB-2CADB84B68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032" y="493500"/>
            <a:ext cx="3477296" cy="454606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09F247A-5B30-4654-9951-5FB222AE20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1378" y="1508395"/>
            <a:ext cx="3477296" cy="454606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84891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5BDF65-533F-4C70-B477-9BD9B2ACC1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596" y="970575"/>
            <a:ext cx="8410113" cy="502064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8096EF-C582-496F-A103-655449BBB5BF}"/>
              </a:ext>
            </a:extLst>
          </p:cNvPr>
          <p:cNvSpPr txBox="1"/>
          <p:nvPr/>
        </p:nvSpPr>
        <p:spPr>
          <a:xfrm>
            <a:off x="4857895" y="2564090"/>
            <a:ext cx="1297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nutrients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0651BB-E955-41A1-B64C-969216DB8666}"/>
              </a:ext>
            </a:extLst>
          </p:cNvPr>
          <p:cNvSpPr txBox="1"/>
          <p:nvPr/>
        </p:nvSpPr>
        <p:spPr>
          <a:xfrm>
            <a:off x="3182963" y="2864531"/>
            <a:ext cx="1297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database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9BDE25-8DCB-428B-9AFD-FED96DB8AD8A}"/>
              </a:ext>
            </a:extLst>
          </p:cNvPr>
          <p:cNvSpPr txBox="1"/>
          <p:nvPr/>
        </p:nvSpPr>
        <p:spPr>
          <a:xfrm>
            <a:off x="4857895" y="3132816"/>
            <a:ext cx="1297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calories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69B43B-2712-42A1-B947-5810C2843157}"/>
              </a:ext>
            </a:extLst>
          </p:cNvPr>
          <p:cNvSpPr txBox="1"/>
          <p:nvPr/>
        </p:nvSpPr>
        <p:spPr>
          <a:xfrm>
            <a:off x="5506773" y="3381184"/>
            <a:ext cx="1297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intake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FFCBC8-C2A9-4C6F-98C2-DF0F0BD81018}"/>
              </a:ext>
            </a:extLst>
          </p:cNvPr>
          <p:cNvSpPr txBox="1"/>
          <p:nvPr/>
        </p:nvSpPr>
        <p:spPr>
          <a:xfrm>
            <a:off x="4513816" y="3655459"/>
            <a:ext cx="1297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lunges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D581D9-B906-42FC-85FD-66B1457E095D}"/>
              </a:ext>
            </a:extLst>
          </p:cNvPr>
          <p:cNvSpPr txBox="1"/>
          <p:nvPr/>
        </p:nvSpPr>
        <p:spPr>
          <a:xfrm>
            <a:off x="4818616" y="3902508"/>
            <a:ext cx="1297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world</a:t>
            </a:r>
            <a:r>
              <a:rPr lang="hr-HR" sz="1600" i="1" dirty="0">
                <a:solidFill>
                  <a:srgbClr val="FF0000"/>
                </a:solidFill>
              </a:rPr>
              <a:t>-wide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E952AB-0C40-435D-ADB3-6B80DE88DC73}"/>
              </a:ext>
            </a:extLst>
          </p:cNvPr>
          <p:cNvSpPr txBox="1"/>
          <p:nvPr/>
        </p:nvSpPr>
        <p:spPr>
          <a:xfrm>
            <a:off x="3560138" y="4461785"/>
            <a:ext cx="1297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legumes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8149129-1B0C-4AD0-8C19-80BC5297721B}"/>
              </a:ext>
            </a:extLst>
          </p:cNvPr>
          <p:cNvSpPr txBox="1"/>
          <p:nvPr/>
        </p:nvSpPr>
        <p:spPr>
          <a:xfrm>
            <a:off x="5360607" y="4969881"/>
            <a:ext cx="1297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geyser</a:t>
            </a:r>
            <a:endParaRPr lang="en-US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69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B186AF8-7EBD-41B0-B5FE-7BDA417D4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261" y="600075"/>
            <a:ext cx="8171163" cy="561926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CC99317-33DF-4C2D-902E-C46668A87DF4}"/>
              </a:ext>
            </a:extLst>
          </p:cNvPr>
          <p:cNvSpPr txBox="1"/>
          <p:nvPr/>
        </p:nvSpPr>
        <p:spPr>
          <a:xfrm>
            <a:off x="2314576" y="2922309"/>
            <a:ext cx="6589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Why would you bring that up now?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50CA00-23F1-4761-991A-E466888C73D5}"/>
              </a:ext>
            </a:extLst>
          </p:cNvPr>
          <p:cNvSpPr txBox="1"/>
          <p:nvPr/>
        </p:nvSpPr>
        <p:spPr>
          <a:xfrm>
            <a:off x="2314576" y="3607601"/>
            <a:ext cx="6589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They called off the meeting.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29EBA0-AC6D-4EA8-8EFE-4387B1BFA928}"/>
              </a:ext>
            </a:extLst>
          </p:cNvPr>
          <p:cNvSpPr txBox="1"/>
          <p:nvPr/>
        </p:nvSpPr>
        <p:spPr>
          <a:xfrm>
            <a:off x="2228164" y="4235812"/>
            <a:ext cx="6589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>
                <a:solidFill>
                  <a:srgbClr val="FF0000"/>
                </a:solidFill>
              </a:rPr>
              <a:t>I</a:t>
            </a:r>
            <a:r>
              <a:rPr lang="en-US" sz="1600" i="1" dirty="0">
                <a:solidFill>
                  <a:srgbClr val="FF0000"/>
                </a:solidFill>
              </a:rPr>
              <a:t> am looking forward to seeing you tomorrow.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F01705-0744-4764-899D-95B356509126}"/>
              </a:ext>
            </a:extLst>
          </p:cNvPr>
          <p:cNvSpPr txBox="1"/>
          <p:nvPr/>
        </p:nvSpPr>
        <p:spPr>
          <a:xfrm>
            <a:off x="2228164" y="4839944"/>
            <a:ext cx="6589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All right. I give in.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D7F00E-EB7F-46A6-A531-E2C4B040C976}"/>
              </a:ext>
            </a:extLst>
          </p:cNvPr>
          <p:cNvSpPr txBox="1"/>
          <p:nvPr/>
        </p:nvSpPr>
        <p:spPr>
          <a:xfrm>
            <a:off x="2228164" y="5529639"/>
            <a:ext cx="6589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Kim gets along with everyone in her class.</a:t>
            </a:r>
          </a:p>
        </p:txBody>
      </p:sp>
    </p:spTree>
    <p:extLst>
      <p:ext uri="{BB962C8B-B14F-4D97-AF65-F5344CB8AC3E}">
        <p14:creationId xmlns:p14="http://schemas.microsoft.com/office/powerpoint/2010/main" val="2480796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FBCFD1-7EBC-41D4-B333-FC82344297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97"/>
          <a:stretch/>
        </p:blipFill>
        <p:spPr>
          <a:xfrm>
            <a:off x="1632208" y="460325"/>
            <a:ext cx="9052190" cy="58085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D035BB3C-052E-4F52-A1EA-9A62D404CA7C}"/>
              </a:ext>
            </a:extLst>
          </p:cNvPr>
          <p:cNvSpPr/>
          <p:nvPr/>
        </p:nvSpPr>
        <p:spPr>
          <a:xfrm>
            <a:off x="2157167" y="5587346"/>
            <a:ext cx="329938" cy="2639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9D31A3B-6961-47BD-89BB-CAD77CD9697B}"/>
              </a:ext>
            </a:extLst>
          </p:cNvPr>
          <p:cNvSpPr/>
          <p:nvPr/>
        </p:nvSpPr>
        <p:spPr>
          <a:xfrm>
            <a:off x="2157167" y="3542909"/>
            <a:ext cx="329938" cy="2639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BE160EC-2389-4E86-A8B7-E41930A3579C}"/>
              </a:ext>
            </a:extLst>
          </p:cNvPr>
          <p:cNvSpPr/>
          <p:nvPr/>
        </p:nvSpPr>
        <p:spPr>
          <a:xfrm>
            <a:off x="2077039" y="4905867"/>
            <a:ext cx="329938" cy="2639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233F74F-63E8-481F-938A-D213BD9D38ED}"/>
              </a:ext>
            </a:extLst>
          </p:cNvPr>
          <p:cNvSpPr/>
          <p:nvPr/>
        </p:nvSpPr>
        <p:spPr>
          <a:xfrm>
            <a:off x="2157167" y="1315040"/>
            <a:ext cx="329938" cy="2639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E46E155-2825-43DF-BB35-D88EEDF3AF5B}"/>
              </a:ext>
            </a:extLst>
          </p:cNvPr>
          <p:cNvSpPr/>
          <p:nvPr/>
        </p:nvSpPr>
        <p:spPr>
          <a:xfrm>
            <a:off x="2157167" y="2919167"/>
            <a:ext cx="329938" cy="2639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508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17FB13-D8A5-4DF3-9603-B93663DC90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56"/>
          <a:stretch/>
        </p:blipFill>
        <p:spPr>
          <a:xfrm>
            <a:off x="913782" y="904945"/>
            <a:ext cx="10364435" cy="504811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AC395A9-F720-42C0-813C-31C8EA827964}"/>
              </a:ext>
            </a:extLst>
          </p:cNvPr>
          <p:cNvSpPr txBox="1"/>
          <p:nvPr/>
        </p:nvSpPr>
        <p:spPr>
          <a:xfrm>
            <a:off x="5307291" y="1800520"/>
            <a:ext cx="1696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will</a:t>
            </a:r>
            <a:r>
              <a:rPr lang="hr-HR" sz="1600" i="1" dirty="0">
                <a:solidFill>
                  <a:srgbClr val="FF0000"/>
                </a:solidFill>
              </a:rPr>
              <a:t> he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F0D9DD-24CE-4974-BCC5-F4607980A52B}"/>
              </a:ext>
            </a:extLst>
          </p:cNvPr>
          <p:cNvSpPr txBox="1"/>
          <p:nvPr/>
        </p:nvSpPr>
        <p:spPr>
          <a:xfrm>
            <a:off x="4275841" y="2866160"/>
            <a:ext cx="1696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isn’t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she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9AE4AE-4C8A-486F-8C04-5DED25B6002F}"/>
              </a:ext>
            </a:extLst>
          </p:cNvPr>
          <p:cNvSpPr txBox="1"/>
          <p:nvPr/>
        </p:nvSpPr>
        <p:spPr>
          <a:xfrm>
            <a:off x="6095999" y="3223921"/>
            <a:ext cx="1696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>
                <a:solidFill>
                  <a:srgbClr val="FF0000"/>
                </a:solidFill>
              </a:rPr>
              <a:t>do </a:t>
            </a:r>
            <a:r>
              <a:rPr lang="hr-HR" sz="1600" i="1" dirty="0" err="1">
                <a:solidFill>
                  <a:srgbClr val="FF0000"/>
                </a:solidFill>
              </a:rPr>
              <a:t>they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F53F39-64DE-41FB-896F-84D490DE9B7A}"/>
              </a:ext>
            </a:extLst>
          </p:cNvPr>
          <p:cNvSpPr txBox="1"/>
          <p:nvPr/>
        </p:nvSpPr>
        <p:spPr>
          <a:xfrm>
            <a:off x="5436909" y="3590806"/>
            <a:ext cx="1696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could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you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A50AC1-0921-4661-B3C8-20CCC3C6CB91}"/>
              </a:ext>
            </a:extLst>
          </p:cNvPr>
          <p:cNvSpPr txBox="1"/>
          <p:nvPr/>
        </p:nvSpPr>
        <p:spPr>
          <a:xfrm>
            <a:off x="4462021" y="3943525"/>
            <a:ext cx="1696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doesn’t</a:t>
            </a:r>
            <a:r>
              <a:rPr lang="hr-HR" sz="1600" i="1" dirty="0">
                <a:solidFill>
                  <a:srgbClr val="FF0000"/>
                </a:solidFill>
              </a:rPr>
              <a:t> he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C8EFF8-2CFD-4FA5-B350-58725715C4CE}"/>
              </a:ext>
            </a:extLst>
          </p:cNvPr>
          <p:cNvSpPr txBox="1"/>
          <p:nvPr/>
        </p:nvSpPr>
        <p:spPr>
          <a:xfrm>
            <a:off x="3740085" y="4310410"/>
            <a:ext cx="1696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were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you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590D92-BE30-44CE-8242-8529EA2C04FB}"/>
              </a:ext>
            </a:extLst>
          </p:cNvPr>
          <p:cNvSpPr txBox="1"/>
          <p:nvPr/>
        </p:nvSpPr>
        <p:spPr>
          <a:xfrm>
            <a:off x="5909035" y="4677295"/>
            <a:ext cx="1696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>
                <a:solidFill>
                  <a:srgbClr val="FF0000"/>
                </a:solidFill>
              </a:rPr>
              <a:t>are </a:t>
            </a:r>
            <a:r>
              <a:rPr lang="hr-HR" sz="1600" i="1" dirty="0" err="1">
                <a:solidFill>
                  <a:srgbClr val="FF0000"/>
                </a:solidFill>
              </a:rPr>
              <a:t>there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A13278-0E27-420E-8BC2-5B89D571C5B8}"/>
              </a:ext>
            </a:extLst>
          </p:cNvPr>
          <p:cNvSpPr txBox="1"/>
          <p:nvPr/>
        </p:nvSpPr>
        <p:spPr>
          <a:xfrm>
            <a:off x="4681980" y="5015849"/>
            <a:ext cx="1696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isn’t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it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BF68D2-3170-4854-8A42-703B5B49F110}"/>
              </a:ext>
            </a:extLst>
          </p:cNvPr>
          <p:cNvSpPr txBox="1"/>
          <p:nvPr/>
        </p:nvSpPr>
        <p:spPr>
          <a:xfrm>
            <a:off x="3941975" y="2168430"/>
            <a:ext cx="1696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didn’t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we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E0DAC8-43C6-4FD2-91A7-F221F874B89E}"/>
              </a:ext>
            </a:extLst>
          </p:cNvPr>
          <p:cNvSpPr txBox="1"/>
          <p:nvPr/>
        </p:nvSpPr>
        <p:spPr>
          <a:xfrm>
            <a:off x="5781774" y="2546813"/>
            <a:ext cx="1696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 err="1">
                <a:solidFill>
                  <a:srgbClr val="FF0000"/>
                </a:solidFill>
              </a:rPr>
              <a:t>has</a:t>
            </a:r>
            <a:r>
              <a:rPr lang="hr-HR" sz="1600" i="1" dirty="0">
                <a:solidFill>
                  <a:srgbClr val="FF0000"/>
                </a:solidFill>
              </a:rPr>
              <a:t> he</a:t>
            </a:r>
            <a:endParaRPr lang="en-US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01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5A669F-822A-4113-B9B7-E6BE4DA67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3381" y="171024"/>
            <a:ext cx="6079994" cy="6229776"/>
          </a:xfrm>
        </p:spPr>
        <p:txBody>
          <a:bodyPr>
            <a:normAutofit fontScale="92500" lnSpcReduction="10000"/>
          </a:bodyPr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64</a:t>
            </a:r>
          </a:p>
          <a:p>
            <a:r>
              <a:rPr lang="hr-HR" dirty="0"/>
              <a:t>Rate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knowledge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language</a:t>
            </a:r>
            <a:r>
              <a:rPr lang="hr-HR" dirty="0"/>
              <a:t> </a:t>
            </a:r>
            <a:r>
              <a:rPr lang="hr-HR" dirty="0" err="1"/>
              <a:t>skills</a:t>
            </a:r>
            <a:r>
              <a:rPr lang="hr-HR" dirty="0"/>
              <a:t> development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Unit</a:t>
            </a:r>
            <a:r>
              <a:rPr lang="hr-HR" dirty="0"/>
              <a:t> 3.</a:t>
            </a:r>
            <a:r>
              <a:rPr lang="hr-HR" i="1" dirty="0"/>
              <a:t>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Oboji zvjezdice i procijeni što si naučio/la u drugoj cjelini. </a:t>
            </a:r>
          </a:p>
          <a:p>
            <a:pPr marL="0" indent="0">
              <a:buNone/>
            </a:pPr>
            <a:endParaRPr lang="hr-HR" b="1" i="1" dirty="0"/>
          </a:p>
          <a:p>
            <a:pPr marL="0" indent="0">
              <a:buNone/>
            </a:pPr>
            <a:r>
              <a:rPr lang="hr-HR" sz="2300" dirty="0"/>
              <a:t>Sada mogu…</a:t>
            </a:r>
          </a:p>
          <a:p>
            <a:pPr marL="0" indent="0">
              <a:buNone/>
            </a:pPr>
            <a:r>
              <a:rPr lang="hr-HR" sz="2300" dirty="0"/>
              <a:t>... razgovarati o prednostima vježbanja.</a:t>
            </a:r>
          </a:p>
          <a:p>
            <a:pPr marL="0" indent="0">
              <a:buNone/>
            </a:pPr>
            <a:r>
              <a:rPr lang="hr-HR" sz="2300" dirty="0"/>
              <a:t>… imenovati namirnice koje nazivamo </a:t>
            </a:r>
            <a:r>
              <a:rPr lang="hr-HR" sz="2300" dirty="0" err="1"/>
              <a:t>superhranom</a:t>
            </a:r>
            <a:r>
              <a:rPr lang="hr-HR" sz="2300" dirty="0"/>
              <a:t>.</a:t>
            </a:r>
          </a:p>
          <a:p>
            <a:pPr marL="0" indent="0">
              <a:buNone/>
            </a:pPr>
            <a:r>
              <a:rPr lang="hr-HR" sz="2300" dirty="0"/>
              <a:t>… upotrijebiti </a:t>
            </a:r>
            <a:r>
              <a:rPr lang="hr-HR" sz="2300" i="1" dirty="0" err="1"/>
              <a:t>the</a:t>
            </a:r>
            <a:r>
              <a:rPr lang="hr-HR" sz="2300" i="1" dirty="0"/>
              <a:t> </a:t>
            </a:r>
            <a:r>
              <a:rPr lang="hr-HR" sz="2300" i="1" dirty="0" err="1"/>
              <a:t>present</a:t>
            </a:r>
            <a:r>
              <a:rPr lang="hr-HR" sz="2300" i="1" dirty="0"/>
              <a:t> </a:t>
            </a:r>
            <a:r>
              <a:rPr lang="hr-HR" sz="2300" i="1" dirty="0" err="1"/>
              <a:t>perfect</a:t>
            </a:r>
            <a:r>
              <a:rPr lang="hr-HR" sz="2300" i="1" dirty="0"/>
              <a:t> </a:t>
            </a:r>
            <a:r>
              <a:rPr lang="hr-HR" sz="2300" i="1" dirty="0" err="1"/>
              <a:t>simple</a:t>
            </a:r>
            <a:r>
              <a:rPr lang="hr-HR" sz="2300" dirty="0"/>
              <a:t>.</a:t>
            </a:r>
          </a:p>
          <a:p>
            <a:pPr marL="0" indent="0">
              <a:buNone/>
            </a:pPr>
            <a:r>
              <a:rPr lang="hr-HR" sz="2300" dirty="0"/>
              <a:t>… upotrijebiti </a:t>
            </a:r>
            <a:r>
              <a:rPr lang="hr-HR" sz="2300" i="1" dirty="0" err="1"/>
              <a:t>the</a:t>
            </a:r>
            <a:r>
              <a:rPr lang="hr-HR" sz="2300" i="1" dirty="0"/>
              <a:t> </a:t>
            </a:r>
            <a:r>
              <a:rPr lang="hr-HR" sz="2300" i="1" dirty="0" err="1"/>
              <a:t>present</a:t>
            </a:r>
            <a:r>
              <a:rPr lang="hr-HR" sz="2300" i="1" dirty="0"/>
              <a:t> </a:t>
            </a:r>
            <a:r>
              <a:rPr lang="hr-HR" sz="2300" i="1" dirty="0" err="1"/>
              <a:t>perfect</a:t>
            </a:r>
            <a:r>
              <a:rPr lang="hr-HR" sz="2300" i="1" dirty="0"/>
              <a:t> </a:t>
            </a:r>
            <a:r>
              <a:rPr lang="hr-HR" sz="2300" i="1" dirty="0" err="1"/>
              <a:t>continuous</a:t>
            </a:r>
            <a:r>
              <a:rPr lang="hr-HR" sz="2300" dirty="0"/>
              <a:t>.</a:t>
            </a:r>
          </a:p>
          <a:p>
            <a:pPr marL="0" indent="0">
              <a:buNone/>
            </a:pPr>
            <a:r>
              <a:rPr lang="hr-HR" sz="2300" dirty="0"/>
              <a:t>… pričati o poznatim utrkama u Hrvatskoj.</a:t>
            </a:r>
          </a:p>
          <a:p>
            <a:pPr marL="0" indent="0">
              <a:buNone/>
            </a:pPr>
            <a:r>
              <a:rPr lang="hr-HR" sz="2300" dirty="0"/>
              <a:t>… upotrijebiti </a:t>
            </a:r>
            <a:r>
              <a:rPr lang="hr-HR" sz="2300" dirty="0" err="1"/>
              <a:t>frazalne</a:t>
            </a:r>
            <a:r>
              <a:rPr lang="hr-HR" sz="2300" dirty="0"/>
              <a:t> glagole u kontekstu</a:t>
            </a:r>
            <a:r>
              <a:rPr lang="hr-HR" sz="2300" i="1" dirty="0"/>
              <a:t>.</a:t>
            </a:r>
            <a:endParaRPr lang="hr-HR" sz="2300" dirty="0"/>
          </a:p>
          <a:p>
            <a:pPr marL="0" indent="0">
              <a:buNone/>
            </a:pPr>
            <a:r>
              <a:rPr lang="hr-HR" sz="2300" dirty="0"/>
              <a:t>… ispuniti obrazac.</a:t>
            </a:r>
          </a:p>
          <a:p>
            <a:pPr marL="0" indent="0">
              <a:buNone/>
            </a:pPr>
            <a:r>
              <a:rPr lang="hr-HR" sz="2300" dirty="0"/>
              <a:t>… upotrijebiti </a:t>
            </a:r>
            <a:r>
              <a:rPr lang="hr-HR" sz="2300" i="1" dirty="0" err="1"/>
              <a:t>question</a:t>
            </a:r>
            <a:r>
              <a:rPr lang="hr-HR" sz="2300" i="1" dirty="0"/>
              <a:t> </a:t>
            </a:r>
            <a:r>
              <a:rPr lang="hr-HR" sz="2300" i="1" dirty="0" err="1"/>
              <a:t>tags</a:t>
            </a:r>
            <a:r>
              <a:rPr lang="hr-HR" sz="2300" dirty="0"/>
              <a:t>.</a:t>
            </a:r>
          </a:p>
          <a:p>
            <a:pPr marL="0" indent="0">
              <a:buNone/>
            </a:pPr>
            <a:r>
              <a:rPr lang="hr-HR" sz="2300" dirty="0"/>
              <a:t>… odglumiti intervju s poznatim sportašem/</a:t>
            </a:r>
            <a:r>
              <a:rPr lang="hr-HR" sz="2300" dirty="0" err="1"/>
              <a:t>icom</a:t>
            </a:r>
            <a:r>
              <a:rPr lang="hr-HR" sz="2300" dirty="0"/>
              <a:t>.</a:t>
            </a:r>
          </a:p>
          <a:p>
            <a:pPr marL="0" indent="0">
              <a:buNone/>
            </a:pPr>
            <a:r>
              <a:rPr lang="hr-HR" sz="2300" dirty="0"/>
              <a:t>… izraditi prezentaciju o Novom Zelandu. </a:t>
            </a:r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373B0B-683A-4BCA-BCF4-F1DA3C9CE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99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4466</TotalTime>
  <Words>228</Words>
  <Application>Microsoft Office PowerPoint</Application>
  <PresentationFormat>Widescreen</PresentationFormat>
  <Paragraphs>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sustava Office</vt:lpstr>
      <vt:lpstr>Unit 3: Self-check 3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ZVONKA IVKOVIĆ</cp:lastModifiedBy>
  <cp:revision>121</cp:revision>
  <dcterms:created xsi:type="dcterms:W3CDTF">2021-09-01T06:25:32Z</dcterms:created>
  <dcterms:modified xsi:type="dcterms:W3CDTF">2022-01-14T11:25:04Z</dcterms:modified>
</cp:coreProperties>
</file>